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26"/>
  </p:notesMasterIdLst>
  <p:handoutMasterIdLst>
    <p:handoutMasterId r:id="rId27"/>
  </p:handout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65" r:id="rId9"/>
    <p:sldId id="266" r:id="rId10"/>
    <p:sldId id="268" r:id="rId11"/>
    <p:sldId id="269" r:id="rId12"/>
    <p:sldId id="270" r:id="rId13"/>
    <p:sldId id="271" r:id="rId14"/>
    <p:sldId id="273" r:id="rId15"/>
    <p:sldId id="274" r:id="rId16"/>
    <p:sldId id="275" r:id="rId17"/>
    <p:sldId id="276" r:id="rId18"/>
    <p:sldId id="277" r:id="rId19"/>
    <p:sldId id="278" r:id="rId20"/>
    <p:sldId id="280" r:id="rId21"/>
    <p:sldId id="281" r:id="rId22"/>
    <p:sldId id="282" r:id="rId23"/>
    <p:sldId id="283" r:id="rId24"/>
    <p:sldId id="284" r:id="rId25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1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407" autoAdjust="0"/>
    <p:restoredTop sz="86490" autoAdjust="0"/>
  </p:normalViewPr>
  <p:slideViewPr>
    <p:cSldViewPr>
      <p:cViewPr varScale="1">
        <p:scale>
          <a:sx n="100" d="100"/>
          <a:sy n="100" d="100"/>
        </p:scale>
        <p:origin x="1872" y="7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23896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handoutMaster" Target="handoutMasters/handoutMaster1.xml"/><Relationship Id="rId30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C3C6233-1BC3-4FFF-B9D5-9CC8554A5344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 smtClean="0"/>
              <a:t>1-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E84CFEAF-AB13-4835-852D-77F59E918801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2933269"/>
      </p:ext>
    </p:extLst>
  </p:cSld>
  <p:clrMap bg1="lt1" tx1="dk1" bg2="lt2" tx2="dk2" accent1="accent1" accent2="accent2" accent3="accent3" accent4="accent4" accent5="accent5" accent6="accent6" hlink="hlink" folHlink="folHlink"/>
  <p:hf hd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E4D36CCF-B16D-4D44-B699-3B162842EA86}" type="datetimeFigureOut">
              <a:rPr lang="en-US" smtClean="0"/>
              <a:pPr/>
              <a:t>4/3/2018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r>
              <a:rPr lang="en-US" dirty="0" smtClean="0"/>
              <a:t>1-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F52F4F01-CA1C-46C1-8901-F186FD31AE9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33321067"/>
      </p:ext>
    </p:extLst>
  </p:cSld>
  <p:clrMap bg1="lt1" tx1="dk1" bg2="lt2" tx2="dk2" accent1="accent1" accent2="accent2" accent3="accent3" accent4="accent4" accent5="accent5" accent6="accent6" hlink="hlink" folHlink="folHlink"/>
  <p:hf hd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Learning</a:t>
            </a:r>
            <a:r>
              <a:rPr lang="en-US" baseline="0" dirty="0" smtClean="0"/>
              <a:t> Objective 1: Identify some of the forms and extent of police deviance.</a:t>
            </a:r>
            <a:endParaRPr lang="en-US" smtClean="0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F4F01-CA1C-46C1-8901-F186FD31AE95}" type="slidenum">
              <a:rPr lang="en-US" smtClean="0"/>
              <a:pPr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8479774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Learning Objective 2: Explain various reasons for police</a:t>
            </a:r>
            <a:r>
              <a:rPr lang="en-US" baseline="0" dirty="0" smtClean="0"/>
              <a:t> corruption, including why corruption may be more likely in policing than in other professions.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F4F01-CA1C-46C1-8901-F186FD31AE95}" type="slidenum">
              <a:rPr lang="en-US" smtClean="0"/>
              <a:pPr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713892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Learning Objective 2: Explain various reasons for police</a:t>
            </a:r>
            <a:r>
              <a:rPr lang="en-US" baseline="0" dirty="0" smtClean="0"/>
              <a:t> corruption, including why corruption may be more likely in policing than in other professions.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F4F01-CA1C-46C1-8901-F186FD31AE95}" type="slidenum">
              <a:rPr lang="en-US" smtClean="0"/>
              <a:pPr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241699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 3: Discuss</a:t>
            </a:r>
            <a:r>
              <a:rPr lang="en-US" baseline="0" dirty="0" smtClean="0"/>
              <a:t> various responses to police brutality and corruption, both within departments and agencies and in the community.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F4F01-CA1C-46C1-8901-F186FD31AE95}" type="slidenum">
              <a:rPr lang="en-US" smtClean="0"/>
              <a:pPr/>
              <a:t>17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116968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Learning Objective 4: Explain how officers</a:t>
            </a:r>
            <a:r>
              <a:rPr lang="en-US" baseline="0" dirty="0" smtClean="0"/>
              <a:t> can be held legally liable for their conduct, including the reasons for and results of legal action brought against officers.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F4F01-CA1C-46C1-8901-F186FD31AE95}" type="slidenum">
              <a:rPr lang="en-US" smtClean="0"/>
              <a:pPr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1969795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Learning Objective 5: Describe</a:t>
            </a:r>
            <a:r>
              <a:rPr lang="en-US" baseline="0" dirty="0" smtClean="0"/>
              <a:t> the effects of allegations of corruption on the officer, the agency, law enforcement in general, and the community.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F4F01-CA1C-46C1-8901-F186FD31AE95}" type="slidenum">
              <a:rPr lang="en-US" smtClean="0"/>
              <a:pPr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0646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defTabSz="931774">
              <a:defRPr/>
            </a:pPr>
            <a:r>
              <a:rPr lang="en-US" dirty="0" smtClean="0"/>
              <a:t>Learning Objective 5: Describe</a:t>
            </a:r>
            <a:r>
              <a:rPr lang="en-US" baseline="0" dirty="0" smtClean="0"/>
              <a:t> the effects of allegations of corruption on the officer, the agency, law enforcement in general, and the community.</a:t>
            </a:r>
            <a:endParaRPr lang="en-US" smtClean="0"/>
          </a:p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smtClean="0"/>
              <a:t>1-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F52F4F01-CA1C-46C1-8901-F186FD31AE95}" type="slidenum">
              <a:rPr lang="en-US" smtClean="0"/>
              <a:pPr/>
              <a:t>23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2466515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2133600"/>
            <a:ext cx="3429000" cy="533400"/>
          </a:xfrm>
        </p:spPr>
        <p:txBody>
          <a:bodyPr/>
          <a:lstStyle>
            <a:lvl1pPr algn="l">
              <a:defRPr sz="2100" b="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533400" y="2819400"/>
            <a:ext cx="3505200" cy="1524000"/>
          </a:xfrm>
        </p:spPr>
        <p:txBody>
          <a:bodyPr/>
          <a:lstStyle>
            <a:lvl1pPr marL="0" indent="0" algn="l">
              <a:buFontTx/>
              <a:buNone/>
              <a:defRPr b="1">
                <a:solidFill>
                  <a:schemeClr val="bg1"/>
                </a:solidFill>
              </a:defRPr>
            </a:lvl1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Slide Number Placeholder 7"/>
          <p:cNvSpPr>
            <a:spLocks noGrp="1"/>
          </p:cNvSpPr>
          <p:nvPr userDrawn="1">
            <p:ph type="sldNum" sz="quarter" idx="4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 </a:t>
            </a:r>
            <a:r>
              <a:rPr lang="en-US" sz="1400" dirty="0" smtClean="0"/>
              <a:t>1-</a:t>
            </a:r>
            <a:fld id="{A6B385BB-DE28-4C8B-94C6-52DBAF4678FB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0"/>
          </p:nvPr>
        </p:nvSpPr>
        <p:spPr>
          <a:xfrm>
            <a:off x="4191000" y="2286000"/>
            <a:ext cx="4800600" cy="2819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188720"/>
            <a:ext cx="7924800" cy="411480"/>
          </a:xfrm>
        </p:spPr>
        <p:txBody>
          <a:bodyPr/>
          <a:lstStyle>
            <a:lvl1pPr>
              <a:defRPr sz="24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828800"/>
            <a:ext cx="8382000" cy="4419600"/>
          </a:xfrm>
        </p:spPr>
        <p:txBody>
          <a:bodyPr wrap="square">
            <a:noAutofit/>
          </a:bodyPr>
          <a:lstStyle>
            <a:lvl1pPr>
              <a:spcAft>
                <a:spcPts val="600"/>
              </a:spcAft>
              <a:buNone/>
              <a:defRPr sz="2400"/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sz="2400"/>
            </a:lvl2pPr>
            <a:lvl3pPr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200"/>
            </a:lvl3pPr>
            <a:lvl4pPr>
              <a:buClr>
                <a:schemeClr val="bg1">
                  <a:lumMod val="75000"/>
                </a:schemeClr>
              </a:buClr>
              <a:buFont typeface="Wingdings" charset="2"/>
              <a:buChar char="§"/>
              <a:defRPr/>
            </a:lvl4pPr>
            <a:lvl5pPr>
              <a:buClr>
                <a:schemeClr val="bg1">
                  <a:lumMod val="85000"/>
                </a:schemeClr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229600" y="6477000"/>
            <a:ext cx="914400" cy="3810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A6B385BB-DE28-4C8B-94C6-52DBAF4678FB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8229600" y="6477000"/>
            <a:ext cx="914400" cy="3810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A6B385BB-DE28-4C8B-94C6-52DBAF467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7" name="Title 1"/>
          <p:cNvSpPr>
            <a:spLocks noGrp="1"/>
          </p:cNvSpPr>
          <p:nvPr>
            <p:ph type="title"/>
          </p:nvPr>
        </p:nvSpPr>
        <p:spPr>
          <a:xfrm>
            <a:off x="609600" y="1143000"/>
            <a:ext cx="7924800" cy="685800"/>
          </a:xfrm>
        </p:spPr>
        <p:txBody>
          <a:bodyPr anchor="t"/>
          <a:lstStyle>
            <a:lvl1pPr>
              <a:defRPr sz="2100">
                <a:solidFill>
                  <a:schemeClr val="bg1">
                    <a:lumMod val="95000"/>
                  </a:schemeClr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609600" y="2057400"/>
            <a:ext cx="8305800" cy="4114800"/>
          </a:xfrm>
        </p:spPr>
        <p:txBody>
          <a:bodyPr/>
          <a:lstStyle>
            <a:lvl1pPr>
              <a:spcAft>
                <a:spcPts val="600"/>
              </a:spcAft>
              <a:buNone/>
              <a:defRPr sz="2400"/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sz="2400"/>
            </a:lvl2pPr>
            <a:lvl3pPr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200"/>
            </a:lvl3pPr>
            <a:lvl4pPr>
              <a:buClr>
                <a:schemeClr val="bg1">
                  <a:lumMod val="75000"/>
                </a:schemeClr>
              </a:buClr>
              <a:buFont typeface="Wingdings" charset="2"/>
              <a:buChar char="§"/>
              <a:defRPr/>
            </a:lvl4pPr>
            <a:lvl5pPr>
              <a:buClr>
                <a:schemeClr val="bg1">
                  <a:lumMod val="85000"/>
                </a:schemeClr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Footer Placeholder 3"/>
          <p:cNvSpPr>
            <a:spLocks noGrp="1"/>
          </p:cNvSpPr>
          <p:nvPr>
            <p:ph type="ftr" sz="quarter" idx="10"/>
          </p:nvPr>
        </p:nvSpPr>
        <p:spPr>
          <a:xfrm>
            <a:off x="3124200" y="6553200"/>
            <a:ext cx="2895600" cy="3048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1"/>
          </p:nvPr>
        </p:nvSpPr>
        <p:spPr>
          <a:xfrm>
            <a:off x="8229600" y="6477000"/>
            <a:ext cx="914400" cy="381000"/>
          </a:xfrm>
          <a:prstGeom prst="rect">
            <a:avLst/>
          </a:prstGeom>
        </p:spPr>
        <p:txBody>
          <a:bodyPr/>
          <a:lstStyle>
            <a:lvl1pPr>
              <a:defRPr smtClean="0"/>
            </a:lvl1pPr>
          </a:lstStyle>
          <a:p>
            <a:fld id="{A6B385BB-DE28-4C8B-94C6-52DBAF4678FB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Content Placeholder 2"/>
          <p:cNvSpPr>
            <a:spLocks noGrp="1"/>
          </p:cNvSpPr>
          <p:nvPr>
            <p:ph idx="1"/>
          </p:nvPr>
        </p:nvSpPr>
        <p:spPr>
          <a:xfrm>
            <a:off x="152400" y="1295400"/>
            <a:ext cx="8839200" cy="4953000"/>
          </a:xfrm>
        </p:spPr>
        <p:txBody>
          <a:bodyPr/>
          <a:lstStyle>
            <a:lvl1pPr>
              <a:spcAft>
                <a:spcPts val="600"/>
              </a:spcAft>
              <a:buNone/>
              <a:defRPr sz="2400"/>
            </a:lvl1pPr>
            <a:lvl2pPr>
              <a:buClr>
                <a:schemeClr val="bg1">
                  <a:lumMod val="50000"/>
                </a:schemeClr>
              </a:buClr>
              <a:buFont typeface="Wingdings" charset="2"/>
              <a:buChar char="§"/>
              <a:defRPr sz="2400"/>
            </a:lvl2pPr>
            <a:lvl3pPr>
              <a:buClr>
                <a:schemeClr val="bg1">
                  <a:lumMod val="65000"/>
                </a:schemeClr>
              </a:buClr>
              <a:buFont typeface="Wingdings" charset="2"/>
              <a:buChar char="§"/>
              <a:defRPr sz="2200"/>
            </a:lvl3pPr>
            <a:lvl4pPr>
              <a:buClr>
                <a:schemeClr val="bg1">
                  <a:lumMod val="75000"/>
                </a:schemeClr>
              </a:buClr>
              <a:buFont typeface="Wingdings" charset="2"/>
              <a:buChar char="§"/>
              <a:defRPr/>
            </a:lvl4pPr>
            <a:lvl5pPr>
              <a:buClr>
                <a:schemeClr val="bg1">
                  <a:lumMod val="85000"/>
                </a:schemeClr>
              </a:buClr>
              <a:buFont typeface="Wingdings" charset="2"/>
              <a:buChar char="§"/>
              <a:defRPr sz="1800"/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z="1400" smtClean="0"/>
              <a:t>1-</a:t>
            </a:r>
            <a:fld id="{A6B385BB-DE28-4C8B-94C6-52DBAF4678FB}" type="slidenum">
              <a:rPr lang="en-US" sz="1400" smtClean="0"/>
              <a:pPr/>
              <a:t>‹#›</a:t>
            </a:fld>
            <a:endParaRPr lang="en-US" sz="1400" dirty="0"/>
          </a:p>
        </p:txBody>
      </p:sp>
      <p:sp>
        <p:nvSpPr>
          <p:cNvPr id="5" name="Content Placeholder 4"/>
          <p:cNvSpPr>
            <a:spLocks noGrp="1"/>
          </p:cNvSpPr>
          <p:nvPr>
            <p:ph sz="quarter" idx="11"/>
          </p:nvPr>
        </p:nvSpPr>
        <p:spPr>
          <a:xfrm>
            <a:off x="76200" y="152400"/>
            <a:ext cx="8915400" cy="6096000"/>
          </a:xfrm>
        </p:spPr>
        <p:txBody>
          <a:bodyPr/>
          <a:lstStyle>
            <a:lvl1pPr>
              <a:spcAft>
                <a:spcPts val="600"/>
              </a:spcAft>
              <a:buNone/>
              <a:defRPr/>
            </a:lvl1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jpe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7" cstate="print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914400" y="118872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0" tIns="45720" rIns="0" bIns="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2057400"/>
            <a:ext cx="82296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Rectangle 7"/>
          <p:cNvSpPr>
            <a:spLocks noChangeArrowheads="1"/>
          </p:cNvSpPr>
          <p:nvPr/>
        </p:nvSpPr>
        <p:spPr bwMode="auto">
          <a:xfrm>
            <a:off x="2362200" y="6324600"/>
            <a:ext cx="4953000" cy="381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prstTxWarp prst="textNoShape">
              <a:avLst/>
            </a:prstTxWarp>
          </a:bodyPr>
          <a:lstStyle/>
          <a:p>
            <a:pPr algn="ctr"/>
            <a:r>
              <a:rPr lang="en-US" sz="11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© 2016 </a:t>
            </a:r>
            <a:r>
              <a:rPr lang="en-US" sz="1100" kern="1200" dirty="0" err="1" smtClean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Cengage</a:t>
            </a:r>
            <a:r>
              <a:rPr lang="en-US" sz="1100" kern="1200" dirty="0" smtClean="0">
                <a:solidFill>
                  <a:schemeClr val="tx1"/>
                </a:solidFill>
                <a:latin typeface="Calibri"/>
                <a:ea typeface="+mn-ea"/>
                <a:cs typeface="Calibri"/>
              </a:rPr>
              <a:t> Learning. All Rights Reserved. May not be scanned, copied or duplicated, or posted to a publicly accessible website, in whole or in part.</a:t>
            </a:r>
            <a:endParaRPr lang="en-US" sz="1100" dirty="0">
              <a:latin typeface="Calibri"/>
              <a:ea typeface="Arial" pitchFamily="-84" charset="0"/>
              <a:cs typeface="Calibri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940300" y="558800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  <p:sp>
        <p:nvSpPr>
          <p:cNvPr id="7" name="Slide Number Placeholder 7"/>
          <p:cNvSpPr>
            <a:spLocks noGrp="1"/>
          </p:cNvSpPr>
          <p:nvPr userDrawn="1">
            <p:ph type="sldNum" sz="quarter" idx="4"/>
          </p:nvPr>
        </p:nvSpPr>
        <p:spPr>
          <a:xfrm>
            <a:off x="6858000" y="6356350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/>
            </a:lvl1pPr>
          </a:lstStyle>
          <a:p>
            <a:r>
              <a:rPr lang="en-US" dirty="0" smtClean="0"/>
              <a:t> </a:t>
            </a:r>
            <a:r>
              <a:rPr lang="en-US" sz="1400" dirty="0" smtClean="0"/>
              <a:t>1-</a:t>
            </a:r>
            <a:fld id="{A6B385BB-DE28-4C8B-94C6-52DBAF4678FB}" type="slidenum">
              <a:rPr lang="en-US" sz="1400" smtClean="0"/>
              <a:pPr/>
              <a:t>‹#›</a:t>
            </a:fld>
            <a:endParaRPr lang="en-US" sz="1400" dirty="0"/>
          </a:p>
        </p:txBody>
      </p:sp>
      <p:pic>
        <p:nvPicPr>
          <p:cNvPr id="8" name="Picture 7" descr="CL_Logo_RGB_PNG.png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>
            <a:off x="304800" y="6197600"/>
            <a:ext cx="1686193" cy="7366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3" r:id="rId4"/>
    <p:sldLayoutId id="2147483672" r:id="rId5"/>
  </p:sldLayoutIdLst>
  <p:hf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600" b="1">
          <a:solidFill>
            <a:srgbClr val="0091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-84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-84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-84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-84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-84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-84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-84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itchFamily="-84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Tx/>
        <a:buNone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75000"/>
          </a:schemeClr>
        </a:buClr>
        <a:buFont typeface="Wingdings" charset="2"/>
        <a:buChar char="§"/>
        <a:defRPr sz="2600">
          <a:solidFill>
            <a:schemeClr val="tx1"/>
          </a:solidFill>
          <a:latin typeface="+mn-lt"/>
          <a:ea typeface="Geneva" pitchFamily="-84" charset="-128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60000"/>
            <a:lumOff val="40000"/>
          </a:schemeClr>
        </a:buClr>
        <a:buFont typeface="Wingdings" charset="2"/>
        <a:buChar char="§"/>
        <a:defRPr sz="2400">
          <a:solidFill>
            <a:schemeClr val="tx1"/>
          </a:solidFill>
          <a:latin typeface="+mn-lt"/>
          <a:ea typeface="Geneva" pitchFamily="-84" charset="-128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60000"/>
            <a:lumOff val="40000"/>
          </a:schemeClr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Geneva" pitchFamily="-84" charset="-128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Clr>
          <a:schemeClr val="bg2">
            <a:lumMod val="60000"/>
            <a:lumOff val="40000"/>
          </a:schemeClr>
        </a:buClr>
        <a:buFont typeface="Wingdings" charset="2"/>
        <a:buChar char="§"/>
        <a:defRPr sz="2000">
          <a:solidFill>
            <a:schemeClr val="tx1"/>
          </a:solidFill>
          <a:latin typeface="+mn-lt"/>
          <a:ea typeface="Geneva" pitchFamily="-84" charset="-128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84" charset="-128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84" charset="-128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84" charset="-128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Geneva" pitchFamily="-84" charset="-128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Chapter 8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Police Ethics and Police Deviance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mtClean="0"/>
              <a:t> </a:t>
            </a:r>
            <a:r>
              <a:rPr lang="en-US" sz="1400" smtClean="0"/>
              <a:t>1-</a:t>
            </a:r>
            <a:fld id="{A6B385BB-DE28-4C8B-94C6-52DBAF4678FB}" type="slidenum">
              <a:rPr lang="en-US" sz="1400" smtClean="0"/>
              <a:pPr/>
              <a:t>1</a:t>
            </a:fld>
            <a:endParaRPr lang="en-US" sz="14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10"/>
          </p:nvPr>
        </p:nvPicPr>
        <p:blipFill>
          <a:blip r:embed="rId2"/>
          <a:srcRect l="-4149" r="-4149"/>
          <a:stretch>
            <a:fillRect/>
          </a:stretch>
        </p:blipFill>
        <p:spPr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Corruption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EFFECTS OF POLICE CORRUPTION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Undermines the public’s trust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Morale will suffer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Ruins a department’s reputation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Emotionally draining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Contributes to stress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10</a:t>
            </a:fld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Other Police Misconduct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DRUG-RELATED MISCONDUCT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Drug users and dealers make good targets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Typically involves small groups of officers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Profit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is most frequent motive</a:t>
            </a:r>
            <a:endParaRPr lang="en-US" dirty="0" smtClean="0"/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11</a:t>
            </a:fld>
            <a:endParaRPr lang="en-US" dirty="0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Other Police Misconduct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SLEEPING ON DUTY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Fatigue issues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Night shift issues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Sleep interrupted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 appearances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Meetings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Can be hazardous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12</a:t>
            </a:fld>
            <a:endParaRPr lang="en-US" dirty="0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Other Police Misconduct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POLICE DECEPTION</a:t>
            </a:r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Police deception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covers wide range of misconduct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Perjury in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court (“</a:t>
            </a:r>
            <a:r>
              <a:rPr lang="en-US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testilying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”)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Circumventing rules regarding searches and seizures 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Falsifying police reports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Clearing cases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wrongfully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Making up confessions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13</a:t>
            </a:fld>
            <a:endParaRPr 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Other Police Misconduct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SEX-RELATED MISCONDUCT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Serious offense against public trust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Incorporates many behaviors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Behavior can signal a potential problem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position of authority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Victims are fearful of retribution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14</a:t>
            </a:fld>
            <a:endParaRPr lang="en-US" dirty="0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Other Police Misconduct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DOMESTIC VIOLENCE IN POLICE FAMILIES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May be more prevalent than in general population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Traditionally has been a hidden problem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Handled informally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Economic future at risk if reported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15</a:t>
            </a:fld>
            <a:endParaRPr lang="en-US" dirty="0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Biased-Based Policing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Biased-based policing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is critical issue to the American people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 protection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Equal opportunity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Racial profiling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Validity of stops questioned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Aftermath of 9/11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16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0200" y="3657600"/>
            <a:ext cx="3534527" cy="2286000"/>
          </a:xfrm>
          <a:prstGeom prst="rect">
            <a:avLst/>
          </a:pr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Brutality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of force is a necessary part of police work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slippery slope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Media attention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Noble cause corruption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Ends-oriented thinking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17</a:t>
            </a:fld>
            <a:endParaRPr lang="en-US" dirty="0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Responses to Police Corruption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INVESTIGATIONS</a:t>
            </a:r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Internal affairs division</a:t>
            </a:r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Integrity test</a:t>
            </a:r>
            <a:endParaRPr lang="en-US" dirty="0" smtClean="0"/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DISCIPLINE AND TERMINATION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“Clean house”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Administrative leave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Decertification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lang="en-US" sz="2400" b="1" dirty="0" smtClean="0">
              <a:solidFill>
                <a:schemeClr val="bg1">
                  <a:lumMod val="95000"/>
                </a:schemeClr>
              </a:solidFill>
              <a:latin typeface="+mj-lt"/>
              <a:ea typeface="+mj-ea"/>
              <a:cs typeface="+mj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18</a:t>
            </a:fld>
            <a:endParaRPr lang="en-US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Responses to Police Corruption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PREVENTIVE ADMINISTRATIVE ACTIONS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Hiring and screening process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Policy and procedure manual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Training </a:t>
            </a:r>
          </a:p>
          <a:p>
            <a:pPr rtl="0" eaLnBrk="1" latinLnBrk="0" hangingPunct="1"/>
            <a:endParaRPr lang="en-US" dirty="0" smtClean="0"/>
          </a:p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OVERSIGHT</a:t>
            </a:r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oversight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or civilian review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Basic models of oversight systems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Best system needs to be chosen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19</a:t>
            </a:fld>
            <a:endParaRPr lang="en-US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Introduction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/>
              <a:t>Police officers in the United States are given tremendous authority and wide latitude in using that authority</a:t>
            </a:r>
          </a:p>
          <a:p>
            <a:pPr lvl="1"/>
            <a:r>
              <a:rPr lang="en-US" dirty="0" smtClean="0"/>
              <a:t>Many police officers complain that the press overdoes coverage of police corruption or brutality</a:t>
            </a:r>
          </a:p>
          <a:p>
            <a:pPr lvl="1"/>
            <a:r>
              <a:rPr lang="en-US" dirty="0" smtClean="0"/>
              <a:t>The media operate under the philosophy that news is that which is different and not normal</a:t>
            </a:r>
          </a:p>
          <a:p>
            <a:pPr lvl="1"/>
            <a:r>
              <a:rPr lang="en-US" dirty="0" smtClean="0"/>
              <a:t>The vast majority of men and women in our nation’s law enforcement agencies are extremely ethical</a:t>
            </a: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2</a:t>
            </a:fld>
            <a:endParaRPr lang="en-US"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Police Civil and Criminal 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STATE LIABILITY</a:t>
            </a:r>
          </a:p>
          <a:p>
            <a:pPr lvl="1"/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Police may be sued in state civil courts</a:t>
            </a:r>
            <a:endParaRPr lang="en-US" sz="2100" dirty="0" smtClean="0"/>
          </a:p>
          <a:p>
            <a:pPr lvl="1"/>
            <a:r>
              <a:rPr lang="en-US" sz="2100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Civil liability</a:t>
            </a:r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and </a:t>
            </a:r>
            <a:r>
              <a:rPr lang="en-US" sz="2100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criminal liability </a:t>
            </a:r>
            <a:endParaRPr lang="en-US" sz="2100" dirty="0" smtClean="0"/>
          </a:p>
          <a:p>
            <a:pPr lvl="1"/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Intentional or negligence torts</a:t>
            </a:r>
          </a:p>
          <a:p>
            <a:pPr lvl="1">
              <a:spcAft>
                <a:spcPts val="600"/>
              </a:spcAft>
            </a:pPr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Administrative liability</a:t>
            </a:r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FEDERAL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LIABILITY</a:t>
            </a:r>
          </a:p>
          <a:p>
            <a:pPr lvl="1"/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Civil rights grounds</a:t>
            </a:r>
          </a:p>
          <a:p>
            <a:pPr lvl="1"/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1983 suits</a:t>
            </a:r>
            <a:endParaRPr lang="en-US" sz="2100" dirty="0" smtClean="0"/>
          </a:p>
          <a:p>
            <a:pPr lvl="1"/>
            <a:r>
              <a:rPr lang="en-US" sz="21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Subject to administrative liability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20</a:t>
            </a:fld>
            <a:endParaRPr lang="en-US" dirty="0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Police Civil and Criminal 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REASONS FOR SUING POLICE OFFICERS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Use of excessive force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Failure to aid private citizens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False arrest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Negligent care of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suspects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21</a:t>
            </a:fld>
            <a:endParaRPr lang="en-US" dirty="0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Police Civil and Criminal 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EFFECTS OF LAWSUITS ON POLICE DEPARTMENTS </a:t>
            </a:r>
          </a:p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&amp; </a:t>
            </a:r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OFFICERS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Vehicle for stimulating reform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Force improvements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Discipline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Policy change</a:t>
            </a:r>
            <a:endParaRPr lang="en-US" dirty="0" smtClean="0"/>
          </a:p>
          <a:p>
            <a:pPr lvl="2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Training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Reluctance to take action by officers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22</a:t>
            </a:fld>
            <a:endParaRPr lang="en-US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Police Civil and Criminal Liability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EMOTIONAL TOLL OF POLICE LAWSUITS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Complaints generate media attention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Internal affairs investigations 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“No comment” viewed negatively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Feeling abandoned and alone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Worst-case scenario is suicide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23</a:t>
            </a:fld>
            <a:endParaRPr 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media highlights incidents of police corruption or misconduct.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Police corruption has been around for many years.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Noble cause corruption refers to situations where officers bend the rules to attain the “right” result.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Although use of force is a necessary part of the job, it must be reasonable and appropriate.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Citizen oversight is often demanded by the community.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Only a very small percentage of officers are involved in misconduct.</a:t>
            </a:r>
            <a:endParaRPr lang="en-US" b="0" i="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24</a:t>
            </a:fld>
            <a:endParaRPr 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The Dilemma of Law Versus Order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Inherent conflict 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Police face ethical dilemmas every day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Officers have to weigh many variables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Open to questions and criticism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Slippery slope to corruption</a:t>
            </a:r>
            <a:endParaRPr lang="en-US" dirty="0" smtClean="0"/>
          </a:p>
          <a:p>
            <a:pPr lvl="1"/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3</a:t>
            </a:fld>
            <a:endParaRPr lang="en-US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2400" b="1" dirty="0" smtClean="0">
                <a:solidFill>
                  <a:schemeClr val="bg1">
                    <a:lumMod val="95000"/>
                  </a:schemeClr>
                </a:solidFill>
                <a:latin typeface="+mj-lt"/>
                <a:ea typeface="+mj-ea"/>
                <a:cs typeface="+mj-cs"/>
              </a:rPr>
              <a:t>Review of the Police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Constantly under review by government agencies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Numerous national commissions </a:t>
            </a:r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Knapp Commission,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1970</a:t>
            </a:r>
            <a:endParaRPr lang="en-US" dirty="0" smtClean="0"/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Judicial review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Review by citizens</a:t>
            </a:r>
            <a:endParaRPr lang="en-US" dirty="0" smtClean="0"/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4</a:t>
            </a:fld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10002" y="3276600"/>
            <a:ext cx="4124398" cy="2971800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Corruption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CORRUPTION MAKES GOOD BOOKS AND FILMS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Popular topic in literature and film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Art imitates life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Makes for good TV</a:t>
            </a:r>
            <a:endParaRPr lang="en-US" dirty="0" smtClean="0"/>
          </a:p>
          <a:p>
            <a:pPr lvl="1"/>
            <a:r>
              <a:rPr lang="en-US" i="1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Serpico</a:t>
            </a:r>
            <a:endParaRPr lang="en-US" i="1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lvl="1"/>
            <a:r>
              <a:rPr lang="en-US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Training Day</a:t>
            </a:r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5</a:t>
            </a:fld>
            <a:endParaRPr lang="en-US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Corruption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EXAMPLES OF POLICE CORRUPTION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“Rampart” scandal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limited to rank-and-file officers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Bernard </a:t>
            </a:r>
            <a:r>
              <a:rPr lang="en-US" dirty="0" err="1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Kerik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former NYC police commissioner</a:t>
            </a:r>
            <a:endParaRPr lang="en-US" dirty="0" smtClean="0"/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6</a:t>
            </a:fld>
            <a:endParaRPr lang="en-US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Corruption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REASONS FOR POLICE CORRUPTION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Individual officer explanations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Social structural explanations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Neighborhood explanations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nature of police work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police organization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police subculture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7</a:t>
            </a:fld>
            <a:endParaRPr 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Corruption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TYPES AND FORMS OF CORRUPTION</a:t>
            </a:r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Grass-eaters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more passive, accept what is offered</a:t>
            </a:r>
            <a:endParaRPr lang="en-US" dirty="0" smtClean="0"/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Meat-eaters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: more aggressive, seek out</a:t>
            </a:r>
            <a:endParaRPr lang="en-US" dirty="0" smtClean="0"/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Gratuities</a:t>
            </a:r>
            <a:endParaRPr lang="en-US" dirty="0" smtClean="0"/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Bribes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The </a:t>
            </a:r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“rotten apple” theory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8</a:t>
            </a:fld>
            <a:endParaRPr lang="en-US" dirty="0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Police Corruption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rtl="0" eaLnBrk="1" latinLnBrk="0" hangingPunct="1"/>
            <a:r>
              <a:rPr lang="en-US" sz="24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NOBLE CAUSE CORRUPTION</a:t>
            </a:r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Officer bends the rules to attain the “right” result</a:t>
            </a:r>
          </a:p>
          <a:p>
            <a:pPr lvl="1"/>
            <a:r>
              <a:rPr lang="en-US" u="sng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Noble cause corruption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also called </a:t>
            </a:r>
            <a:r>
              <a:rPr lang="en-US" i="1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Dirty Harry </a:t>
            </a:r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syndrome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Not done for personal gain</a:t>
            </a:r>
            <a:endParaRPr lang="en-US" dirty="0" smtClean="0"/>
          </a:p>
          <a:p>
            <a:pPr lvl="1"/>
            <a:r>
              <a:rPr lang="en-US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Ends-oriented view of policing</a:t>
            </a:r>
            <a:endParaRPr lang="en-US" dirty="0" smtClean="0"/>
          </a:p>
          <a:p>
            <a:pPr rtl="0" eaLnBrk="1" latinLnBrk="0" hangingPunct="1"/>
            <a:endParaRPr lang="en-US" sz="24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A6B385BB-DE28-4C8B-94C6-52DBAF4678FB}" type="slidenum">
              <a:rPr lang="en-US" smtClean="0"/>
              <a:pPr/>
              <a:t>9</a:t>
            </a:fld>
            <a:endParaRPr lang="en-US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mpsey_ppt slide master">
  <a:themeElements>
    <a:clrScheme name="Dempsey_ppt slide master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mpsey_ppt slide master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mpsey_ppt slide maste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psey_ppt slide maste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psey_ppt slide maste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psey_ppt slide maste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psey_ppt slide maste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mpsey_ppt slide maste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mpsey_ppt slide maste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mpsey_ppt slide maste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mpsey_ppt slide maste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mpsey_ppt slide maste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mpsey_ppt slide maste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mpsey_ppt slide maste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Dempsey_ IMTB_7e_PPT master_ REVISED.pptx</Template>
  <TotalTime>5675</TotalTime>
  <Words>924</Words>
  <Application>Microsoft Office PowerPoint</Application>
  <PresentationFormat>On-screen Show (4:3)</PresentationFormat>
  <Paragraphs>213</Paragraphs>
  <Slides>24</Slides>
  <Notes>7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29" baseType="lpstr">
      <vt:lpstr>Arial</vt:lpstr>
      <vt:lpstr>Calibri</vt:lpstr>
      <vt:lpstr>Geneva</vt:lpstr>
      <vt:lpstr>Wingdings</vt:lpstr>
      <vt:lpstr>Dempsey_ppt slide master</vt:lpstr>
      <vt:lpstr>Chapter 8</vt:lpstr>
      <vt:lpstr>Introduction</vt:lpstr>
      <vt:lpstr>The Dilemma of Law Versus Order</vt:lpstr>
      <vt:lpstr>Review of the Police</vt:lpstr>
      <vt:lpstr>Police Corruption</vt:lpstr>
      <vt:lpstr>Police Corruption</vt:lpstr>
      <vt:lpstr>Police Corruption</vt:lpstr>
      <vt:lpstr>Police Corruption</vt:lpstr>
      <vt:lpstr>Police Corruption</vt:lpstr>
      <vt:lpstr>Police Corruption</vt:lpstr>
      <vt:lpstr>Other Police Misconduct</vt:lpstr>
      <vt:lpstr>Other Police Misconduct</vt:lpstr>
      <vt:lpstr>Other Police Misconduct</vt:lpstr>
      <vt:lpstr>Other Police Misconduct</vt:lpstr>
      <vt:lpstr>Other Police Misconduct</vt:lpstr>
      <vt:lpstr>Biased-Based Policing</vt:lpstr>
      <vt:lpstr>Police Brutality</vt:lpstr>
      <vt:lpstr>Responses to Police Corruption</vt:lpstr>
      <vt:lpstr>Responses to Police Corruption</vt:lpstr>
      <vt:lpstr>Police Civil and Criminal Liability</vt:lpstr>
      <vt:lpstr>Police Civil and Criminal Liability</vt:lpstr>
      <vt:lpstr>Police Civil and Criminal Liability</vt:lpstr>
      <vt:lpstr>Police Civil and Criminal Liability</vt:lpstr>
      <vt:lpstr>Summary</vt:lpstr>
    </vt:vector>
  </TitlesOfParts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1  Safety Issues</dc:title>
  <dc:creator>Cindy Pickering</dc:creator>
  <cp:lastModifiedBy>Paul Gormley</cp:lastModifiedBy>
  <cp:revision>745</cp:revision>
  <cp:lastPrinted>2018-04-03T14:37:19Z</cp:lastPrinted>
  <dcterms:created xsi:type="dcterms:W3CDTF">2014-11-18T19:32:59Z</dcterms:created>
  <dcterms:modified xsi:type="dcterms:W3CDTF">2018-04-03T14:44:01Z</dcterms:modified>
</cp:coreProperties>
</file>